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notesMasterIdLst>
    <p:notesMasterId r:id="rId12"/>
  </p:notesMasterIdLst>
  <p:handoutMasterIdLst>
    <p:handoutMasterId r:id="rId13"/>
  </p:handoutMasterIdLst>
  <p:sldIdLst>
    <p:sldId id="310" r:id="rId5"/>
    <p:sldId id="317" r:id="rId6"/>
    <p:sldId id="316" r:id="rId7"/>
    <p:sldId id="318" r:id="rId8"/>
    <p:sldId id="319" r:id="rId9"/>
    <p:sldId id="312" r:id="rId10"/>
    <p:sldId id="32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F3D1"/>
    <a:srgbClr val="4E5153"/>
    <a:srgbClr val="80FBE5"/>
    <a:srgbClr val="4A5EE6"/>
    <a:srgbClr val="132BDC"/>
    <a:srgbClr val="DCE0FC"/>
    <a:srgbClr val="FDF2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58"/>
  </p:normalViewPr>
  <p:slideViewPr>
    <p:cSldViewPr snapToGrid="0">
      <p:cViewPr varScale="1">
        <p:scale>
          <a:sx n="78" d="100"/>
          <a:sy n="78" d="100"/>
        </p:scale>
        <p:origin x="86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535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6169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1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0223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807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027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099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73027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24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5074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8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4740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5965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441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1749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60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7735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6772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3882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0039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892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22170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966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634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6222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7561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0285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0625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1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189394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392016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240147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99288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18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776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24799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012899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982334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032494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363647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48198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182871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98082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325753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93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382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044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725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73932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076019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1886961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4219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625080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9151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373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835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9420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73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81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  <p:sldLayoutId id="2147483757" r:id="rId28"/>
    <p:sldLayoutId id="2147483758" r:id="rId29"/>
    <p:sldLayoutId id="2147483759" r:id="rId30"/>
    <p:sldLayoutId id="2147483760" r:id="rId31"/>
    <p:sldLayoutId id="2147483761" r:id="rId32"/>
    <p:sldLayoutId id="2147483762" r:id="rId33"/>
    <p:sldLayoutId id="2147483763" r:id="rId34"/>
    <p:sldLayoutId id="2147483764" r:id="rId35"/>
    <p:sldLayoutId id="2147483765" r:id="rId36"/>
    <p:sldLayoutId id="2147483766" r:id="rId37"/>
    <p:sldLayoutId id="2147483767" r:id="rId38"/>
    <p:sldLayoutId id="2147483768" r:id="rId39"/>
    <p:sldLayoutId id="2147483769" r:id="rId40"/>
    <p:sldLayoutId id="2147483770" r:id="rId41"/>
    <p:sldLayoutId id="2147483771" r:id="rId42"/>
    <p:sldLayoutId id="2147483772" r:id="rId43"/>
    <p:sldLayoutId id="2147483773" r:id="rId44"/>
    <p:sldLayoutId id="2147483774" r:id="rId45"/>
    <p:sldLayoutId id="2147483775" r:id="rId46"/>
    <p:sldLayoutId id="2147483776" r:id="rId47"/>
    <p:sldLayoutId id="2147483777" r:id="rId48"/>
    <p:sldLayoutId id="2147483778" r:id="rId49"/>
    <p:sldLayoutId id="2147483779" r:id="rId50"/>
    <p:sldLayoutId id="2147483780" r:id="rId51"/>
    <p:sldLayoutId id="2147483782" r:id="rId52"/>
    <p:sldLayoutId id="2147483783" r:id="rId53"/>
    <p:sldLayoutId id="2147483784" r:id="rId54"/>
    <p:sldLayoutId id="2147483785" r:id="rId55"/>
    <p:sldLayoutId id="214748378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 userDrawn="1">
          <p15:clr>
            <a:srgbClr val="A4A3A4"/>
          </p15:clr>
        </p15:guide>
        <p15:guide id="27" orient="horz" pos="1152" userDrawn="1">
          <p15:clr>
            <a:srgbClr val="547EBF"/>
          </p15:clr>
        </p15:guide>
        <p15:guide id="28" pos="7440" userDrawn="1">
          <p15:clr>
            <a:srgbClr val="547EBF"/>
          </p15:clr>
        </p15:guide>
        <p15:guide id="29" orient="horz" pos="4080" userDrawn="1">
          <p15:clr>
            <a:srgbClr val="547EBF"/>
          </p15:clr>
        </p15:guide>
        <p15:guide id="30" userDrawn="1">
          <p15:clr>
            <a:srgbClr val="547EBF"/>
          </p15:clr>
        </p15:guide>
        <p15:guide id="31" pos="7680" userDrawn="1">
          <p15:clr>
            <a:srgbClr val="547EBF"/>
          </p15:clr>
        </p15:guide>
        <p15:guide id="32" pos="528" userDrawn="1">
          <p15:clr>
            <a:srgbClr val="547EBF"/>
          </p15:clr>
        </p15:guide>
        <p15:guide id="33" pos="6912" userDrawn="1">
          <p15:clr>
            <a:srgbClr val="547EBF"/>
          </p15:clr>
        </p15:guide>
        <p15:guide id="34" orient="horz" pos="240" userDrawn="1">
          <p15:clr>
            <a:srgbClr val="547EBF"/>
          </p15:clr>
        </p15:guide>
        <p15:guide id="3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5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417444"/>
            <a:ext cx="5091864" cy="4890965"/>
          </a:xfrm>
        </p:spPr>
        <p:txBody>
          <a:bodyPr anchor="b"/>
          <a:lstStyle/>
          <a:p>
            <a:r>
              <a:rPr lang="en-IN" dirty="0"/>
              <a:t>Sales &amp; Profit Performance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/>
          <a:lstStyle/>
          <a:p>
            <a:r>
              <a:rPr lang="en-US" dirty="0"/>
              <a:t>Presented by </a:t>
            </a:r>
          </a:p>
          <a:p>
            <a:r>
              <a:rPr lang="en-US" dirty="0"/>
              <a:t>N. Sri Charan</a:t>
            </a:r>
          </a:p>
        </p:txBody>
      </p:sp>
      <p:pic>
        <p:nvPicPr>
          <p:cNvPr id="8" name="Picture Placeholder 7" descr="Low angle view of a building">
            <a:extLst>
              <a:ext uri="{FF2B5EF4-FFF2-40B4-BE49-F238E27FC236}">
                <a16:creationId xmlns:a16="http://schemas.microsoft.com/office/drawing/2014/main" id="{67D960B2-8A54-F8C8-80BB-D238AE8EBA30}"/>
              </a:ext>
            </a:extLst>
          </p:cNvPr>
          <p:cNvPicPr>
            <a:picLocks noGrp="1" noChangeAspect="1"/>
          </p:cNvPicPr>
          <p:nvPr>
            <p:ph type="pic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FF45C2C0-54FA-3BF9-54A1-71B2FE17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5796354" y="0"/>
            <a:ext cx="3179653" cy="1801715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4493-076B-646C-632C-C4850D176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4533398" cy="2157984"/>
          </a:xfrm>
        </p:spPr>
        <p:txBody>
          <a:bodyPr/>
          <a:lstStyle/>
          <a:p>
            <a:r>
              <a:rPr lang="en-IN" dirty="0"/>
              <a:t>Objective</a:t>
            </a:r>
            <a:endParaRPr lang="en-US" dirty="0"/>
          </a:p>
        </p:txBody>
      </p:sp>
      <p:pic>
        <p:nvPicPr>
          <p:cNvPr id="8" name="Picture Placeholder 7" descr="A close-up of a building">
            <a:extLst>
              <a:ext uri="{FF2B5EF4-FFF2-40B4-BE49-F238E27FC236}">
                <a16:creationId xmlns:a16="http://schemas.microsoft.com/office/drawing/2014/main" id="{ADCDD24D-5443-EB78-6473-95B483219A6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84734-115E-C400-33C5-37064FF17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2" y="3127248"/>
            <a:ext cx="3421172" cy="3108960"/>
          </a:xfrm>
        </p:spPr>
        <p:txBody>
          <a:bodyPr/>
          <a:lstStyle/>
          <a:p>
            <a:pPr algn="just"/>
            <a:r>
              <a:rPr lang="en-US" spc="-150" dirty="0"/>
              <a:t>This dashboard analyzes sales and profit performance across products, segments, and countries, using the Superstore dataset. It aims to provide insights into total sales, profit margins, and product performance.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33EF7D-B91F-315E-885B-2A4BDE9914A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043CF65F-0E21-48DE-8D75-4BF66A547E8E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4DA9C-4770-ABC3-9345-F7D974B2F12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14953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EC92-526E-8262-53B5-F0AF7F1E4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225" y="19664"/>
            <a:ext cx="6569391" cy="1185544"/>
          </a:xfrm>
        </p:spPr>
        <p:txBody>
          <a:bodyPr/>
          <a:lstStyle/>
          <a:p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Power BI Dashboard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9D1F7-45DB-291B-3555-614D1BC2294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B0D0C0D-89F9-C314-0A74-E0433067F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0" y="-9367"/>
            <a:ext cx="3179653" cy="1801715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899CFA-9608-E68C-20B9-C933948F5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221" y="2526890"/>
            <a:ext cx="7711328" cy="431144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1B985C5-8FF3-494B-1DB7-EA470E7EB384}"/>
              </a:ext>
            </a:extLst>
          </p:cNvPr>
          <p:cNvSpPr txBox="1"/>
          <p:nvPr/>
        </p:nvSpPr>
        <p:spPr>
          <a:xfrm>
            <a:off x="1522298" y="5640986"/>
            <a:ext cx="570272" cy="369332"/>
          </a:xfrm>
          <a:prstGeom prst="rect">
            <a:avLst/>
          </a:prstGeom>
          <a:solidFill>
            <a:srgbClr val="80FBE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KPI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2B140F-B2F3-966D-0490-E7CDA0320E27}"/>
              </a:ext>
            </a:extLst>
          </p:cNvPr>
          <p:cNvSpPr txBox="1"/>
          <p:nvPr/>
        </p:nvSpPr>
        <p:spPr>
          <a:xfrm>
            <a:off x="1522298" y="3790576"/>
            <a:ext cx="570272" cy="369332"/>
          </a:xfrm>
          <a:prstGeom prst="rect">
            <a:avLst/>
          </a:prstGeom>
          <a:solidFill>
            <a:srgbClr val="80FBE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KPI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76B2A8-151C-1858-C3E8-EC008819CFAD}"/>
              </a:ext>
            </a:extLst>
          </p:cNvPr>
          <p:cNvSpPr txBox="1"/>
          <p:nvPr/>
        </p:nvSpPr>
        <p:spPr>
          <a:xfrm>
            <a:off x="1522298" y="4715781"/>
            <a:ext cx="570272" cy="369332"/>
          </a:xfrm>
          <a:prstGeom prst="rect">
            <a:avLst/>
          </a:prstGeom>
          <a:solidFill>
            <a:srgbClr val="80FBE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KPI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4F8E6B-A428-1AE2-475B-B99E919B8466}"/>
              </a:ext>
            </a:extLst>
          </p:cNvPr>
          <p:cNvSpPr txBox="1"/>
          <p:nvPr/>
        </p:nvSpPr>
        <p:spPr>
          <a:xfrm>
            <a:off x="8278761" y="1496717"/>
            <a:ext cx="1032387" cy="369332"/>
          </a:xfrm>
          <a:prstGeom prst="rect">
            <a:avLst/>
          </a:prstGeom>
          <a:solidFill>
            <a:srgbClr val="80FBE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Slicers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926A4650-5813-73DA-4B29-1B65C9773E3E}"/>
              </a:ext>
            </a:extLst>
          </p:cNvPr>
          <p:cNvSpPr/>
          <p:nvPr/>
        </p:nvSpPr>
        <p:spPr>
          <a:xfrm rot="16200000">
            <a:off x="8430815" y="602751"/>
            <a:ext cx="369332" cy="344613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5C807B7-FCEE-1E19-C002-84AEED570C74}"/>
              </a:ext>
            </a:extLst>
          </p:cNvPr>
          <p:cNvCxnSpPr/>
          <p:nvPr/>
        </p:nvCxnSpPr>
        <p:spPr>
          <a:xfrm flipH="1">
            <a:off x="2092570" y="3842458"/>
            <a:ext cx="615010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143947-F991-CF36-0513-EBDAA4B2C32A}"/>
              </a:ext>
            </a:extLst>
          </p:cNvPr>
          <p:cNvCxnSpPr>
            <a:cxnSpLocks/>
          </p:cNvCxnSpPr>
          <p:nvPr/>
        </p:nvCxnSpPr>
        <p:spPr>
          <a:xfrm flipH="1">
            <a:off x="2092570" y="4825396"/>
            <a:ext cx="650630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9557741-5F79-4ABD-BA6D-78784C2B8D1C}"/>
              </a:ext>
            </a:extLst>
          </p:cNvPr>
          <p:cNvCxnSpPr/>
          <p:nvPr/>
        </p:nvCxnSpPr>
        <p:spPr>
          <a:xfrm flipH="1">
            <a:off x="2074760" y="5764088"/>
            <a:ext cx="650630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770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2CAA4-FFD0-6091-531D-4D1C732F5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2240" y="422029"/>
            <a:ext cx="7763257" cy="666506"/>
          </a:xfrm>
        </p:spPr>
        <p:txBody>
          <a:bodyPr/>
          <a:lstStyle/>
          <a:p>
            <a:r>
              <a:rPr lang="en-IN" dirty="0"/>
              <a:t>Key Metrics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DC12A-4E27-F62F-2ED2-7823711D4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2241" y="1564308"/>
            <a:ext cx="5731914" cy="594637"/>
          </a:xfrm>
        </p:spPr>
        <p:txBody>
          <a:bodyPr>
            <a:normAutofit fontScale="92500" lnSpcReduction="20000"/>
          </a:bodyPr>
          <a:lstStyle/>
          <a:p>
            <a:r>
              <a:rPr lang="en-IN" dirty="0">
                <a:solidFill>
                  <a:srgbClr val="3CF3D1"/>
                </a:solidFill>
              </a:rPr>
              <a:t>Total Sales :- 118.73M</a:t>
            </a:r>
          </a:p>
          <a:p>
            <a:r>
              <a:rPr lang="en-US" dirty="0"/>
              <a:t>The total revenue generated from all product sales.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12E30-C38D-EB4A-E50C-13E20F0C16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EEE2A7A0-B9EE-41A8-8016-28E5803F20B2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E5DEE-7744-C752-DF9B-503AB218C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5E5DC8E-AE49-5479-5CCC-A96B480E15E4}"/>
              </a:ext>
            </a:extLst>
          </p:cNvPr>
          <p:cNvSpPr txBox="1">
            <a:spLocks/>
          </p:cNvSpPr>
          <p:nvPr/>
        </p:nvSpPr>
        <p:spPr>
          <a:xfrm>
            <a:off x="2462685" y="2634718"/>
            <a:ext cx="9429135" cy="666506"/>
          </a:xfrm>
          <a:prstGeom prst="rect">
            <a:avLst/>
          </a:prstGeom>
        </p:spPr>
        <p:txBody>
          <a:bodyPr vert="horz" lIns="9144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900" dirty="0">
                <a:solidFill>
                  <a:srgbClr val="3CF3D1"/>
                </a:solidFill>
              </a:rPr>
              <a:t>Total Profits :- 16.89M</a:t>
            </a:r>
          </a:p>
          <a:p>
            <a:r>
              <a:rPr lang="en-US" sz="1900" dirty="0"/>
              <a:t>The amount earned after subtracting the cost of goods sold (COGS) from total sales.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B9877F6-8EA4-DE07-1C1E-4B48B704E987}"/>
              </a:ext>
            </a:extLst>
          </p:cNvPr>
          <p:cNvSpPr txBox="1">
            <a:spLocks/>
          </p:cNvSpPr>
          <p:nvPr/>
        </p:nvSpPr>
        <p:spPr>
          <a:xfrm>
            <a:off x="472240" y="3949602"/>
            <a:ext cx="3686805" cy="382048"/>
          </a:xfrm>
          <a:prstGeom prst="rect">
            <a:avLst/>
          </a:prstGeom>
        </p:spPr>
        <p:txBody>
          <a:bodyPr vert="horz" lIns="9144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900" dirty="0">
                <a:solidFill>
                  <a:srgbClr val="3CF3D1"/>
                </a:solidFill>
              </a:rPr>
              <a:t>Profit Margin :-  14.23%</a:t>
            </a:r>
            <a:endParaRPr lang="en-US" sz="1900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02DC3A6-ACE5-D0DB-5A4C-FDB35038EF41}"/>
              </a:ext>
            </a:extLst>
          </p:cNvPr>
          <p:cNvSpPr txBox="1">
            <a:spLocks/>
          </p:cNvSpPr>
          <p:nvPr/>
        </p:nvSpPr>
        <p:spPr>
          <a:xfrm>
            <a:off x="3293806" y="4960439"/>
            <a:ext cx="7976760" cy="666506"/>
          </a:xfrm>
          <a:prstGeom prst="rect">
            <a:avLst/>
          </a:prstGeom>
        </p:spPr>
        <p:txBody>
          <a:bodyPr vert="horz" lIns="9144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solidFill>
                  <a:srgbClr val="3CF3D1"/>
                </a:solidFill>
              </a:rPr>
              <a:t>Units Sold :- 1.13M</a:t>
            </a:r>
          </a:p>
          <a:p>
            <a:r>
              <a:rPr lang="en-US" sz="1800" dirty="0"/>
              <a:t>The total number of product units sold across all segments and countries.</a:t>
            </a:r>
            <a:endParaRPr lang="en-US" dirty="0">
              <a:solidFill>
                <a:srgbClr val="4E5153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5B2380-93AE-3351-47E8-49379B5AD9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9" t="9545" r="79352" b="75398"/>
          <a:stretch/>
        </p:blipFill>
        <p:spPr>
          <a:xfrm>
            <a:off x="6957721" y="1304169"/>
            <a:ext cx="1632155" cy="7529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F858E27-ED38-B7BF-22F4-65BD41EE36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78" t="8242" r="59564" b="75399"/>
          <a:stretch/>
        </p:blipFill>
        <p:spPr>
          <a:xfrm>
            <a:off x="472240" y="2500737"/>
            <a:ext cx="1740310" cy="8180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2D2C3B1-7023-5F80-EFF4-D838AA56C8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096" t="8405" r="39675" b="74629"/>
          <a:stretch/>
        </p:blipFill>
        <p:spPr>
          <a:xfrm>
            <a:off x="3864077" y="3797578"/>
            <a:ext cx="1632155" cy="66650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27C8E15-54FD-CF4D-CBB5-5830908C01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465" t="11317" r="24056" b="75808"/>
          <a:stretch/>
        </p:blipFill>
        <p:spPr>
          <a:xfrm>
            <a:off x="649221" y="4984603"/>
            <a:ext cx="1563329" cy="64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9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9325B02-60FA-7F68-4132-AEB111A71B56}"/>
              </a:ext>
            </a:extLst>
          </p:cNvPr>
          <p:cNvSpPr/>
          <p:nvPr/>
        </p:nvSpPr>
        <p:spPr>
          <a:xfrm>
            <a:off x="460968" y="5672319"/>
            <a:ext cx="3089287" cy="336637"/>
          </a:xfrm>
          <a:prstGeom prst="rect">
            <a:avLst/>
          </a:prstGeom>
          <a:solidFill>
            <a:srgbClr val="3CF3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73E8824-A354-9240-1976-F279CF6500C4}"/>
              </a:ext>
            </a:extLst>
          </p:cNvPr>
          <p:cNvSpPr/>
          <p:nvPr/>
        </p:nvSpPr>
        <p:spPr>
          <a:xfrm>
            <a:off x="5867900" y="3094962"/>
            <a:ext cx="2410861" cy="336637"/>
          </a:xfrm>
          <a:prstGeom prst="rect">
            <a:avLst/>
          </a:prstGeom>
          <a:solidFill>
            <a:srgbClr val="3CF3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4778FC-FA78-9F9B-78BF-CE775CF3C67C}"/>
              </a:ext>
            </a:extLst>
          </p:cNvPr>
          <p:cNvSpPr/>
          <p:nvPr/>
        </p:nvSpPr>
        <p:spPr>
          <a:xfrm>
            <a:off x="584039" y="2232061"/>
            <a:ext cx="2410861" cy="336637"/>
          </a:xfrm>
          <a:prstGeom prst="rect">
            <a:avLst/>
          </a:prstGeom>
          <a:solidFill>
            <a:srgbClr val="4E515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FABB741-7F28-469F-5974-F514E76C9B58}"/>
              </a:ext>
            </a:extLst>
          </p:cNvPr>
          <p:cNvSpPr/>
          <p:nvPr/>
        </p:nvSpPr>
        <p:spPr>
          <a:xfrm>
            <a:off x="5867900" y="1214041"/>
            <a:ext cx="2410861" cy="336637"/>
          </a:xfrm>
          <a:prstGeom prst="rect">
            <a:avLst/>
          </a:prstGeom>
          <a:solidFill>
            <a:srgbClr val="4E515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73837C-61B4-043F-F959-A6C4B67CE515}"/>
              </a:ext>
            </a:extLst>
          </p:cNvPr>
          <p:cNvSpPr/>
          <p:nvPr/>
        </p:nvSpPr>
        <p:spPr>
          <a:xfrm>
            <a:off x="548647" y="598737"/>
            <a:ext cx="4812891" cy="1375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FBE1B3-474F-D110-BAD7-4D78EBC83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650659" cy="160254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IN" dirty="0"/>
              <a:t>Insights </a:t>
            </a:r>
            <a:br>
              <a:rPr lang="en-IN" dirty="0"/>
            </a:br>
            <a:r>
              <a:rPr lang="en-IN" dirty="0"/>
              <a:t>from Visualizations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A9125-83DF-A70A-A024-4E849963BA4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89242" y="1235394"/>
            <a:ext cx="3089288" cy="336637"/>
          </a:xfrm>
        </p:spPr>
        <p:txBody>
          <a:bodyPr/>
          <a:lstStyle/>
          <a:p>
            <a:pPr marL="0" indent="0">
              <a:buNone/>
            </a:pPr>
            <a:r>
              <a:rPr lang="en-IN" sz="1800" b="1" dirty="0">
                <a:solidFill>
                  <a:srgbClr val="3CF3D1"/>
                </a:solidFill>
              </a:rPr>
              <a:t>Sales Trend Over Time</a:t>
            </a:r>
          </a:p>
          <a:p>
            <a:pPr marL="0" indent="0">
              <a:buNone/>
            </a:pPr>
            <a:endParaRPr lang="en-US" sz="1800" b="1" dirty="0">
              <a:solidFill>
                <a:srgbClr val="3CF3D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007FB-6075-C704-F7E5-4F6DD2FD9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7501D-D6CD-29A2-36D5-7BCAF9A10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596276-D566-296C-9AED-C60EFDA6F5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3427" t="24685" r="42085" b="50000"/>
          <a:stretch/>
        </p:blipFill>
        <p:spPr>
          <a:xfrm>
            <a:off x="5867900" y="1700545"/>
            <a:ext cx="5486400" cy="1265903"/>
          </a:xfrm>
          <a:prstGeom prst="rect">
            <a:avLst/>
          </a:prstGeo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1BEFA40-D0BE-3BCA-AC22-B7E787725A77}"/>
              </a:ext>
            </a:extLst>
          </p:cNvPr>
          <p:cNvSpPr txBox="1">
            <a:spLocks/>
          </p:cNvSpPr>
          <p:nvPr/>
        </p:nvSpPr>
        <p:spPr>
          <a:xfrm>
            <a:off x="5867900" y="3166249"/>
            <a:ext cx="3089288" cy="336637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600" b="1" dirty="0">
                <a:solidFill>
                  <a:srgbClr val="4E5153"/>
                </a:solidFill>
              </a:rPr>
              <a:t>Profit by Segment</a:t>
            </a:r>
            <a:endParaRPr lang="en-US" sz="2000" b="1" dirty="0">
              <a:solidFill>
                <a:srgbClr val="4E5153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6401F4-B6B8-C1B9-71C7-39842D1EE5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337" t="48280" r="39996" b="29896"/>
          <a:stretch/>
        </p:blipFill>
        <p:spPr>
          <a:xfrm>
            <a:off x="6096000" y="3672568"/>
            <a:ext cx="5486400" cy="1091380"/>
          </a:xfrm>
          <a:prstGeom prst="rect">
            <a:avLst/>
          </a:prstGeo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B650F90A-D187-79A0-FE93-733679B771FE}"/>
              </a:ext>
            </a:extLst>
          </p:cNvPr>
          <p:cNvSpPr txBox="1">
            <a:spLocks/>
          </p:cNvSpPr>
          <p:nvPr/>
        </p:nvSpPr>
        <p:spPr>
          <a:xfrm>
            <a:off x="548647" y="2242617"/>
            <a:ext cx="3089288" cy="336637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dirty="0">
                <a:solidFill>
                  <a:srgbClr val="3CF3D1"/>
                </a:solidFill>
              </a:rPr>
              <a:t>Top Products by Sales</a:t>
            </a:r>
            <a:endParaRPr lang="en-US" sz="3200" b="1" dirty="0">
              <a:solidFill>
                <a:srgbClr val="3CF3D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93AD29A-0017-4756-81BF-3E0109CEEB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245" t="24685" r="421" b="32451"/>
          <a:stretch/>
        </p:blipFill>
        <p:spPr>
          <a:xfrm>
            <a:off x="1498420" y="2826984"/>
            <a:ext cx="3989939" cy="23133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451A1EF-0D99-911D-EE8D-A7F75038E3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9550" r="64071"/>
          <a:stretch/>
        </p:blipFill>
        <p:spPr>
          <a:xfrm>
            <a:off x="3988221" y="5257098"/>
            <a:ext cx="3213459" cy="1522675"/>
          </a:xfrm>
          <a:prstGeom prst="rect">
            <a:avLst/>
          </a:prstGeom>
        </p:spPr>
      </p:pic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E1014277-2D44-ECA4-8690-CC9DBECA66CC}"/>
              </a:ext>
            </a:extLst>
          </p:cNvPr>
          <p:cNvSpPr txBox="1">
            <a:spLocks/>
          </p:cNvSpPr>
          <p:nvPr/>
        </p:nvSpPr>
        <p:spPr>
          <a:xfrm>
            <a:off x="470724" y="5659942"/>
            <a:ext cx="3089288" cy="336637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dirty="0"/>
              <a:t>Country-Level Performance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059390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DAA6AE12-EAEC-70BD-A45F-6F0E9F63E61E}"/>
              </a:ext>
            </a:extLst>
          </p:cNvPr>
          <p:cNvSpPr/>
          <p:nvPr/>
        </p:nvSpPr>
        <p:spPr>
          <a:xfrm>
            <a:off x="791492" y="1392114"/>
            <a:ext cx="2674374" cy="369327"/>
          </a:xfrm>
          <a:prstGeom prst="rect">
            <a:avLst/>
          </a:prstGeom>
          <a:solidFill>
            <a:srgbClr val="4E515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Title 43">
            <a:extLst>
              <a:ext uri="{FF2B5EF4-FFF2-40B4-BE49-F238E27FC236}">
                <a16:creationId xmlns:a16="http://schemas.microsoft.com/office/drawing/2014/main" id="{4FB8F72C-C1B4-8981-08FD-1FCA12CFB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12" y="305783"/>
            <a:ext cx="10690155" cy="1185545"/>
          </a:xfrm>
        </p:spPr>
        <p:txBody>
          <a:bodyPr/>
          <a:lstStyle/>
          <a:p>
            <a:r>
              <a:rPr lang="en-IN" dirty="0"/>
              <a:t>Dashboard Design Strategy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6965FA-0072-09F8-431E-77B11D78A111}"/>
              </a:ext>
            </a:extLst>
          </p:cNvPr>
          <p:cNvSpPr txBox="1"/>
          <p:nvPr/>
        </p:nvSpPr>
        <p:spPr>
          <a:xfrm>
            <a:off x="727585" y="1348642"/>
            <a:ext cx="3942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3CF3D1"/>
                </a:solidFill>
              </a:rPr>
              <a:t>1. Clean &amp; Logical Layout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883A881-2109-E282-6BE9-5B889DDAD006}"/>
              </a:ext>
            </a:extLst>
          </p:cNvPr>
          <p:cNvSpPr txBox="1"/>
          <p:nvPr/>
        </p:nvSpPr>
        <p:spPr>
          <a:xfrm>
            <a:off x="4817807" y="2190057"/>
            <a:ext cx="3942735" cy="369332"/>
          </a:xfrm>
          <a:prstGeom prst="rect">
            <a:avLst/>
          </a:prstGeom>
          <a:solidFill>
            <a:srgbClr val="3CF3D1"/>
          </a:solidFill>
        </p:spPr>
        <p:txBody>
          <a:bodyPr wrap="square" rtlCol="0">
            <a:spAutoFit/>
          </a:bodyPr>
          <a:lstStyle/>
          <a:p>
            <a:r>
              <a:rPr lang="en-IN" b="1" dirty="0"/>
              <a:t>2. Colour Theme Consistency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66FCC5A-DA5C-8CE1-5845-7EE4EAA5A16F}"/>
              </a:ext>
            </a:extLst>
          </p:cNvPr>
          <p:cNvSpPr txBox="1"/>
          <p:nvPr/>
        </p:nvSpPr>
        <p:spPr>
          <a:xfrm>
            <a:off x="727586" y="3124538"/>
            <a:ext cx="3942735" cy="369332"/>
          </a:xfrm>
          <a:prstGeom prst="rect">
            <a:avLst/>
          </a:prstGeom>
          <a:solidFill>
            <a:srgbClr val="4E5153"/>
          </a:solidFill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dirty="0">
                <a:solidFill>
                  <a:srgbClr val="3CF3D1"/>
                </a:solidFill>
              </a:rPr>
              <a:t>3. Effective Chart Types</a:t>
            </a:r>
          </a:p>
        </p:txBody>
      </p:sp>
      <p:sp>
        <p:nvSpPr>
          <p:cNvPr id="53" name="Slide Number Placeholder 5">
            <a:extLst>
              <a:ext uri="{FF2B5EF4-FFF2-40B4-BE49-F238E27FC236}">
                <a16:creationId xmlns:a16="http://schemas.microsoft.com/office/drawing/2014/main" id="{591051E4-CB34-955A-49AA-57900528B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6</a:t>
            </a:fld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D7FC4C2-5091-2C74-A4E5-9628103D0ED0}"/>
              </a:ext>
            </a:extLst>
          </p:cNvPr>
          <p:cNvSpPr txBox="1"/>
          <p:nvPr/>
        </p:nvSpPr>
        <p:spPr>
          <a:xfrm>
            <a:off x="4758813" y="4045025"/>
            <a:ext cx="3942735" cy="369332"/>
          </a:xfrm>
          <a:prstGeom prst="rect">
            <a:avLst/>
          </a:prstGeom>
          <a:solidFill>
            <a:srgbClr val="3CF3D1"/>
          </a:solidFill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/>
              <a:t>4. Slicer Panel for Interactivity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432E63A-91F1-526D-462F-226A588856CF}"/>
              </a:ext>
            </a:extLst>
          </p:cNvPr>
          <p:cNvSpPr txBox="1"/>
          <p:nvPr/>
        </p:nvSpPr>
        <p:spPr>
          <a:xfrm>
            <a:off x="747253" y="5305839"/>
            <a:ext cx="3942735" cy="369332"/>
          </a:xfrm>
          <a:prstGeom prst="rect">
            <a:avLst/>
          </a:prstGeom>
          <a:solidFill>
            <a:srgbClr val="4E5153"/>
          </a:solidFill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IN" dirty="0">
                <a:solidFill>
                  <a:srgbClr val="3CF3D1"/>
                </a:solidFill>
              </a:rPr>
              <a:t>5. User-Focused Enhancements</a:t>
            </a:r>
            <a:endParaRPr lang="en-US" b="1" dirty="0">
              <a:solidFill>
                <a:srgbClr val="3CF3D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40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2EDB7-1CF5-1DEE-D704-3AD1E181C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/>
          <a:lstStyle/>
          <a:p>
            <a:r>
              <a:rPr lang="en-IN" dirty="0"/>
              <a:t>Conclusion &amp; Final Takeaways</a:t>
            </a:r>
            <a:endParaRPr lang="en-US" dirty="0"/>
          </a:p>
        </p:txBody>
      </p:sp>
      <p:pic>
        <p:nvPicPr>
          <p:cNvPr id="8" name="Picture Placeholder 7" descr="A low angle view of a building">
            <a:extLst>
              <a:ext uri="{FF2B5EF4-FFF2-40B4-BE49-F238E27FC236}">
                <a16:creationId xmlns:a16="http://schemas.microsoft.com/office/drawing/2014/main" id="{5215A1AA-3C3B-88E7-D17A-A11614E9074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9152" y="1993348"/>
            <a:ext cx="5442604" cy="422041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3B3E0-0F30-9383-C08B-FF43C14B52D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/>
          <a:p>
            <a:r>
              <a:rPr lang="en-US" sz="1600" dirty="0"/>
              <a:t>🎯 Business Impact :- </a:t>
            </a:r>
          </a:p>
          <a:p>
            <a:r>
              <a:rPr lang="en-US" sz="1600" dirty="0"/>
              <a:t>Provides a quick snapshot of business health through KPIs.  Helps identify top-performing products and high-profit segments.</a:t>
            </a:r>
          </a:p>
          <a:p>
            <a:r>
              <a:rPr lang="en-US" sz="1600" dirty="0"/>
              <a:t>Enables stakeholders to filter data instantly and make data-driven decisions. Reveals patterns in sales trends and discount usage for strategy planning.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72235-5131-2209-A5FB-B6919170D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4766791B-F730-470C-BD5E-FFF8D449589F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801CE-92ED-238E-12B7-FAFDBE3F9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16F64F1-F32E-7894-C8C1-A1E5D9A6A7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636628" y="5056284"/>
            <a:ext cx="3179653" cy="1801715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791102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BE5C6AC-AECE-4EBC-9FCA-F0C5028CCA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85538A-412A-48D6-AE25-5C3BDF971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9E7139E-B40C-4943-9610-F20CE66C72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12477</TotalTime>
  <Words>218</Words>
  <Application>Microsoft Office PowerPoint</Application>
  <PresentationFormat>Widescreen</PresentationFormat>
  <Paragraphs>44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Avenir Next LT Pro Light</vt:lpstr>
      <vt:lpstr>Calibri</vt:lpstr>
      <vt:lpstr>light_modernist</vt:lpstr>
      <vt:lpstr>Sales &amp; Profit Performance</vt:lpstr>
      <vt:lpstr>Objective</vt:lpstr>
      <vt:lpstr>Power BI Dashboard</vt:lpstr>
      <vt:lpstr>Key Metrics</vt:lpstr>
      <vt:lpstr>Insights  from Visualizations</vt:lpstr>
      <vt:lpstr>Dashboard Design Strategy</vt:lpstr>
      <vt:lpstr>Conclusion &amp; Final Takeaways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 Sri Charan .</dc:creator>
  <cp:lastModifiedBy>N Sri Charan .</cp:lastModifiedBy>
  <cp:revision>2</cp:revision>
  <dcterms:created xsi:type="dcterms:W3CDTF">2022-06-22T01:27:02Z</dcterms:created>
  <dcterms:modified xsi:type="dcterms:W3CDTF">2025-04-11T15:52:57Z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